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D6433-4534-43E2-B077-7767D778DD4F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ACC02-6B5F-4B02-A87A-0D0577A620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CC02-6B5F-4B02-A87A-0D0577A62035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CC02-6B5F-4B02-A87A-0D0577A62035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CC02-6B5F-4B02-A87A-0D0577A62035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CC02-6B5F-4B02-A87A-0D0577A62035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CC02-6B5F-4B02-A87A-0D0577A62035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CC02-6B5F-4B02-A87A-0D0577A62035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49-6AB8-426A-A636-58E2EC9723A8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88D1-4816-4875-9BD0-35E2D1A01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49-6AB8-426A-A636-58E2EC9723A8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88D1-4816-4875-9BD0-35E2D1A01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49-6AB8-426A-A636-58E2EC9723A8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88D1-4816-4875-9BD0-35E2D1A01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49-6AB8-426A-A636-58E2EC9723A8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88D1-4816-4875-9BD0-35E2D1A01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49-6AB8-426A-A636-58E2EC9723A8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88D1-4816-4875-9BD0-35E2D1A01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49-6AB8-426A-A636-58E2EC9723A8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88D1-4816-4875-9BD0-35E2D1A01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49-6AB8-426A-A636-58E2EC9723A8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88D1-4816-4875-9BD0-35E2D1A01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49-6AB8-426A-A636-58E2EC9723A8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88D1-4816-4875-9BD0-35E2D1A01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49-6AB8-426A-A636-58E2EC9723A8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88D1-4816-4875-9BD0-35E2D1A01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49-6AB8-426A-A636-58E2EC9723A8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88D1-4816-4875-9BD0-35E2D1A01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49-6AB8-426A-A636-58E2EC9723A8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88D1-4816-4875-9BD0-35E2D1A01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A049-6AB8-426A-A636-58E2EC9723A8}" type="datetimeFigureOut">
              <a:rPr lang="pt-BR" smtClean="0"/>
              <a:pPr/>
              <a:t>17/07/2025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88D1-4816-4875-9BD0-35E2D1A01B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preve@barravelha.sc.gov.br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1538" y="1857364"/>
            <a:ext cx="6400800" cy="104299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Informativo Anual do Instituto – Dezembro/2023</a:t>
            </a:r>
          </a:p>
          <a:p>
            <a:endParaRPr lang="pt-BR" dirty="0"/>
          </a:p>
        </p:txBody>
      </p:sp>
      <p:pic>
        <p:nvPicPr>
          <p:cNvPr id="4" name="Imagem 3" descr="Ipreve logo (transp).png"/>
          <p:cNvPicPr/>
          <p:nvPr/>
        </p:nvPicPr>
        <p:blipFill>
          <a:blip r:embed="rId2"/>
          <a:srcRect l="2500" t="7000" r="62083" b="14500"/>
          <a:stretch>
            <a:fillRect/>
          </a:stretch>
        </p:blipFill>
        <p:spPr>
          <a:xfrm>
            <a:off x="140665" y="142852"/>
            <a:ext cx="1216625" cy="1128584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86116" y="1928802"/>
            <a:ext cx="4262440" cy="80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39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63649" y="214290"/>
            <a:ext cx="13509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07366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Georgia" pitchFamily="18" charset="0"/>
                <a:cs typeface="Arial" pitchFamily="34" charset="0"/>
              </a:rPr>
              <a:t>IPREVE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25549" y="597606"/>
            <a:ext cx="131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rPr>
              <a:t>Instituto de Previdência Social dos Servidores Públicos do Município de Barra Velha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2"/>
          <p:cNvPicPr/>
          <p:nvPr/>
        </p:nvPicPr>
        <p:blipFill>
          <a:blip r:embed="rId3"/>
          <a:stretch/>
        </p:blipFill>
        <p:spPr>
          <a:xfrm>
            <a:off x="0" y="1571612"/>
            <a:ext cx="9144000" cy="5286388"/>
          </a:xfrm>
          <a:prstGeom prst="rect">
            <a:avLst/>
          </a:prstGeom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57224" y="3643314"/>
            <a:ext cx="74295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sto MT" pitchFamily="18" charset="0"/>
                <a:cs typeface="Arial" pitchFamily="34" charset="0"/>
              </a:rPr>
              <a:t>Informativo Anual IPREVE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sto MT" pitchFamily="18" charset="0"/>
                <a:cs typeface="Arial" pitchFamily="34" charset="0"/>
              </a:rPr>
              <a:t>Dezembro/2024</a:t>
            </a: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24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2844" y="6500834"/>
            <a:ext cx="900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Redação:  </a:t>
            </a:r>
            <a:r>
              <a:rPr lang="pt-BR" sz="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Marilene</a:t>
            </a:r>
            <a:r>
              <a:rPr lang="pt-B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Gonzaga                                Edição &amp; Arte:  </a:t>
            </a:r>
            <a:r>
              <a:rPr lang="pt-BR" sz="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Marilene</a:t>
            </a:r>
            <a:r>
              <a:rPr lang="pt-B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Gonzaga                                                               Revisão:   </a:t>
            </a:r>
            <a:r>
              <a:rPr lang="pt-BR" sz="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Juliane</a:t>
            </a:r>
            <a:r>
              <a:rPr lang="pt-B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Silva Magalhães  / Edivaldo Navarro Cachoeira</a:t>
            </a:r>
          </a:p>
          <a:p>
            <a:endParaRPr lang="pt-BR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2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0" y="1428736"/>
            <a:ext cx="9144000" cy="5429264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Imagem 3" descr="Ipreve logo (transp).png"/>
          <p:cNvPicPr/>
          <p:nvPr/>
        </p:nvPicPr>
        <p:blipFill>
          <a:blip r:embed="rId5"/>
          <a:srcRect l="2500" t="7000" r="62083" b="14500"/>
          <a:stretch>
            <a:fillRect/>
          </a:stretch>
        </p:blipFill>
        <p:spPr>
          <a:xfrm>
            <a:off x="140665" y="142852"/>
            <a:ext cx="1216625" cy="1128584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63649" y="214290"/>
            <a:ext cx="13509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07366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Georgia" pitchFamily="18" charset="0"/>
                <a:cs typeface="Arial" pitchFamily="34" charset="0"/>
              </a:rPr>
              <a:t>IPREVE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25549" y="597606"/>
            <a:ext cx="131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rPr>
              <a:t>Instituto de Previdência Social dos Servidores Públicos do Município de Barra Velha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24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5F7B276-7C00-0EBA-49D0-E691B3D6864E}"/>
              </a:ext>
            </a:extLst>
          </p:cNvPr>
          <p:cNvSpPr/>
          <p:nvPr/>
        </p:nvSpPr>
        <p:spPr>
          <a:xfrm>
            <a:off x="1979712" y="2500306"/>
            <a:ext cx="5400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pt-BR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Avaliação Atuarial 2025  </a:t>
            </a:r>
          </a:p>
          <a:p>
            <a:pPr algn="ctr" fontAlgn="base"/>
            <a:r>
              <a:rPr lang="pt-BR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Proposta para Implementação da Segregação da Massa.</a:t>
            </a: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3500430" y="1795454"/>
            <a:ext cx="226218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BR" sz="32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Notícias 2024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286124"/>
            <a:ext cx="6286544" cy="315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2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0" y="1428736"/>
            <a:ext cx="9144000" cy="5429264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Imagem 3" descr="Ipreve logo (transp).png"/>
          <p:cNvPicPr/>
          <p:nvPr/>
        </p:nvPicPr>
        <p:blipFill>
          <a:blip r:embed="rId5"/>
          <a:srcRect l="2500" t="7000" r="62083" b="14500"/>
          <a:stretch>
            <a:fillRect/>
          </a:stretch>
        </p:blipFill>
        <p:spPr>
          <a:xfrm>
            <a:off x="140665" y="142852"/>
            <a:ext cx="1216625" cy="1128584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63649" y="214290"/>
            <a:ext cx="13509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07366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Georgia" pitchFamily="18" charset="0"/>
                <a:cs typeface="Arial" pitchFamily="34" charset="0"/>
              </a:rPr>
              <a:t>IPREVE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25549" y="597606"/>
            <a:ext cx="131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rPr>
              <a:t>Instituto de Previdência Social dos Servidores Públicos do Município de Barra Velha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24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5F7B276-7C00-0EBA-49D0-E691B3D6864E}"/>
              </a:ext>
            </a:extLst>
          </p:cNvPr>
          <p:cNvSpPr/>
          <p:nvPr/>
        </p:nvSpPr>
        <p:spPr>
          <a:xfrm>
            <a:off x="4714876" y="3357562"/>
            <a:ext cx="22860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pc="-1" dirty="0">
                <a:solidFill>
                  <a:srgbClr val="000000"/>
                </a:solidFill>
                <a:latin typeface="Rockwell"/>
                <a:ea typeface="DejaVu Sans"/>
              </a:rPr>
              <a:t>O IPREVE renovou o Certificado de Regularidade Previdenciária, com validade até 25/04/2025.</a:t>
            </a:r>
            <a:endParaRPr lang="pt-BR" spc="-1" dirty="0">
              <a:latin typeface="Arial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3500430" y="1866892"/>
            <a:ext cx="226218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BR" sz="32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Notícias 2024     </a:t>
            </a:r>
          </a:p>
        </p:txBody>
      </p:sp>
      <p:pic>
        <p:nvPicPr>
          <p:cNvPr id="10" name="Picture 3"/>
          <p:cNvPicPr/>
          <p:nvPr/>
        </p:nvPicPr>
        <p:blipFill>
          <a:blip r:embed="rId6"/>
          <a:stretch/>
        </p:blipFill>
        <p:spPr>
          <a:xfrm>
            <a:off x="1710878" y="2857496"/>
            <a:ext cx="2932560" cy="34945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2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0" y="1428736"/>
            <a:ext cx="9144000" cy="5429264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Imagem 3" descr="Ipreve logo (transp).png"/>
          <p:cNvPicPr/>
          <p:nvPr/>
        </p:nvPicPr>
        <p:blipFill>
          <a:blip r:embed="rId5"/>
          <a:srcRect l="2500" t="7000" r="62083" b="14500"/>
          <a:stretch>
            <a:fillRect/>
          </a:stretch>
        </p:blipFill>
        <p:spPr>
          <a:xfrm>
            <a:off x="140665" y="142852"/>
            <a:ext cx="1216625" cy="1128584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63649" y="214290"/>
            <a:ext cx="13509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07366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Georgia" pitchFamily="18" charset="0"/>
                <a:cs typeface="Arial" pitchFamily="34" charset="0"/>
              </a:rPr>
              <a:t>IPREVE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25549" y="597606"/>
            <a:ext cx="131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rPr>
              <a:t>Instituto de Previdência Social dos Servidores Públicos do Município de Barra Velha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24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3643306" y="1652578"/>
            <a:ext cx="226218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BR" sz="32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Localização</a:t>
            </a:r>
          </a:p>
        </p:txBody>
      </p:sp>
      <p:sp>
        <p:nvSpPr>
          <p:cNvPr id="15" name="CustomShape 4"/>
          <p:cNvSpPr/>
          <p:nvPr/>
        </p:nvSpPr>
        <p:spPr>
          <a:xfrm>
            <a:off x="904528" y="2428868"/>
            <a:ext cx="7200000" cy="3857652"/>
          </a:xfrm>
          <a:prstGeom prst="roundRect">
            <a:avLst>
              <a:gd name="adj" fmla="val 4019"/>
            </a:avLst>
          </a:prstGeom>
          <a:solidFill>
            <a:schemeClr val="bg2">
              <a:alpha val="7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ea typeface="DejaVu Sans"/>
              </a:rPr>
              <a:t>Endereço:</a:t>
            </a:r>
            <a:endParaRPr lang="pt-BR" b="0" strike="noStrike" spc="-1" dirty="0"/>
          </a:p>
          <a:p>
            <a:pPr>
              <a:lnSpc>
                <a:spcPct val="100000"/>
              </a:lnSpc>
            </a:pPr>
            <a:endParaRPr lang="pt-BR" b="0" strike="noStrike" spc="-1" dirty="0"/>
          </a:p>
          <a:p>
            <a:pPr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ea typeface="DejaVu Sans"/>
              </a:rPr>
              <a:t> Avenida Governador Celso Ramos, 198 – Centro </a:t>
            </a:r>
            <a:endParaRPr lang="pt-BR" b="0" strike="noStrike" spc="-1" dirty="0"/>
          </a:p>
          <a:p>
            <a:pPr algn="ctr"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ea typeface="DejaVu Sans"/>
              </a:rPr>
              <a:t>Município de Barra Velha – Estado de Santa Catarina</a:t>
            </a:r>
            <a:endParaRPr lang="pt-BR" b="0" strike="noStrike" spc="-1" dirty="0"/>
          </a:p>
          <a:p>
            <a:pPr>
              <a:lnSpc>
                <a:spcPct val="100000"/>
              </a:lnSpc>
            </a:pPr>
            <a:endParaRPr lang="pt-BR" b="0" strike="noStrike" spc="-1" dirty="0"/>
          </a:p>
          <a:p>
            <a:pPr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ea typeface="DejaVu Sans"/>
              </a:rPr>
              <a:t>Website: http://ipreve.meurpps.com.br</a:t>
            </a:r>
            <a:endParaRPr lang="pt-BR" b="0" strike="noStrike" spc="-1" dirty="0"/>
          </a:p>
          <a:p>
            <a:pPr>
              <a:lnSpc>
                <a:spcPct val="100000"/>
              </a:lnSpc>
            </a:pPr>
            <a:endParaRPr lang="pt-BR" b="0" strike="noStrike" spc="-1" dirty="0"/>
          </a:p>
          <a:p>
            <a:pPr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ea typeface="DejaVu Sans"/>
              </a:rPr>
              <a:t>Telefone WhatsApp (47) 3456-3111   </a:t>
            </a:r>
            <a:endParaRPr lang="pt-BR" b="0" strike="noStrike" spc="-1" dirty="0"/>
          </a:p>
          <a:p>
            <a:pPr>
              <a:lnSpc>
                <a:spcPct val="100000"/>
              </a:lnSpc>
            </a:pPr>
            <a:endParaRPr lang="pt-BR" b="0" strike="noStrike" spc="-1" dirty="0"/>
          </a:p>
          <a:p>
            <a:pPr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ea typeface="DejaVu Sans"/>
              </a:rPr>
              <a:t>E-mail: </a:t>
            </a:r>
            <a:r>
              <a:rPr lang="pt-BR" b="0" u="sng" strike="noStrike" spc="-1" dirty="0">
                <a:solidFill>
                  <a:srgbClr val="0000FF"/>
                </a:solidFill>
                <a:uFillTx/>
                <a:ea typeface="DejaVu Sans"/>
                <a:hlinkClick r:id="rId6"/>
              </a:rPr>
              <a:t>ipreve@barravelha.sc.gov.br</a:t>
            </a:r>
            <a:endParaRPr lang="pt-BR" b="0" strike="noStrike" spc="-1" dirty="0"/>
          </a:p>
          <a:p>
            <a:pPr>
              <a:lnSpc>
                <a:spcPct val="100000"/>
              </a:lnSpc>
            </a:pPr>
            <a:endParaRPr lang="pt-BR" b="0" strike="noStrike" spc="-1" dirty="0"/>
          </a:p>
          <a:p>
            <a:pPr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ea typeface="DejaVu Sans"/>
              </a:rPr>
              <a:t>CNPJ: 03.937.163/0001-93 </a:t>
            </a:r>
            <a:endParaRPr lang="pt-BR" b="0" strike="noStrike" spc="-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2"/>
          <p:cNvPicPr/>
          <p:nvPr/>
        </p:nvPicPr>
        <p:blipFill>
          <a:blip r:embed="rId2">
            <a:lum bright="70000" contrast="-70000"/>
          </a:blip>
          <a:stretch/>
        </p:blipFill>
        <p:spPr>
          <a:xfrm>
            <a:off x="0" y="1571612"/>
            <a:ext cx="9144000" cy="5286388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Imagem 3" descr="Ipreve logo (transp).png"/>
          <p:cNvPicPr/>
          <p:nvPr/>
        </p:nvPicPr>
        <p:blipFill>
          <a:blip r:embed="rId4"/>
          <a:srcRect l="2500" t="7000" r="62083" b="14500"/>
          <a:stretch>
            <a:fillRect/>
          </a:stretch>
        </p:blipFill>
        <p:spPr>
          <a:xfrm>
            <a:off x="140665" y="142852"/>
            <a:ext cx="1216625" cy="1128584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63649" y="214290"/>
            <a:ext cx="13509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07366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Georgia" pitchFamily="18" charset="0"/>
                <a:cs typeface="Arial" pitchFamily="34" charset="0"/>
              </a:rPr>
              <a:t>IPREVE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25549" y="597606"/>
            <a:ext cx="131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rPr>
              <a:t>Instituto de Previdência Social dos Servidores Públicos do Município de Barra Velha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358245" cy="4000528"/>
          </a:xfrm>
        </p:spPr>
        <p:txBody>
          <a:bodyPr>
            <a:normAutofit fontScale="25000" lnSpcReduction="20000"/>
          </a:bodyPr>
          <a:lstStyle/>
          <a:p>
            <a:endParaRPr lang="pt-BR" sz="5600" dirty="0"/>
          </a:p>
          <a:p>
            <a:r>
              <a:rPr lang="pt-BR" sz="5600" dirty="0">
                <a:solidFill>
                  <a:schemeClr val="tx1"/>
                </a:solidFill>
              </a:rPr>
              <a:t>   </a:t>
            </a:r>
            <a:r>
              <a:rPr lang="pt-BR" sz="5600" b="1" dirty="0">
                <a:solidFill>
                  <a:schemeClr val="tx1"/>
                </a:solidFill>
              </a:rPr>
              <a:t>Diretor-Presidente</a:t>
            </a:r>
            <a:r>
              <a:rPr lang="pt-BR" sz="5600" dirty="0">
                <a:solidFill>
                  <a:schemeClr val="tx1"/>
                </a:solidFill>
              </a:rPr>
              <a:t>: </a:t>
            </a:r>
          </a:p>
          <a:p>
            <a:r>
              <a:rPr lang="pt-BR" sz="5600" dirty="0">
                <a:solidFill>
                  <a:schemeClr val="tx1"/>
                </a:solidFill>
              </a:rPr>
              <a:t>Edivaldo Navarro Cachoeira</a:t>
            </a:r>
          </a:p>
          <a:p>
            <a:r>
              <a:rPr lang="pt-BR" sz="5600" dirty="0">
                <a:solidFill>
                  <a:schemeClr val="tx1"/>
                </a:solidFill>
              </a:rPr>
              <a:t> </a:t>
            </a:r>
          </a:p>
          <a:p>
            <a:r>
              <a:rPr lang="pt-BR" sz="5600" b="1" dirty="0">
                <a:solidFill>
                  <a:schemeClr val="tx1"/>
                </a:solidFill>
              </a:rPr>
              <a:t>Diretora Administrativa/Financeira:</a:t>
            </a:r>
            <a:endParaRPr lang="pt-BR" sz="5600" dirty="0">
              <a:solidFill>
                <a:schemeClr val="tx1"/>
              </a:solidFill>
            </a:endParaRPr>
          </a:p>
          <a:p>
            <a:r>
              <a:rPr lang="pt-BR" sz="5600" dirty="0" err="1">
                <a:solidFill>
                  <a:schemeClr val="tx1"/>
                </a:solidFill>
              </a:rPr>
              <a:t>Juliane</a:t>
            </a:r>
            <a:r>
              <a:rPr lang="pt-BR" sz="5600" dirty="0">
                <a:solidFill>
                  <a:schemeClr val="tx1"/>
                </a:solidFill>
              </a:rPr>
              <a:t> da Silva Magalhães</a:t>
            </a:r>
          </a:p>
          <a:p>
            <a:r>
              <a:rPr lang="pt-BR" sz="5600" dirty="0">
                <a:solidFill>
                  <a:schemeClr val="tx1"/>
                </a:solidFill>
              </a:rPr>
              <a:t> </a:t>
            </a:r>
          </a:p>
          <a:p>
            <a:r>
              <a:rPr lang="pt-BR" sz="5600" b="1" dirty="0">
                <a:solidFill>
                  <a:schemeClr val="tx1"/>
                </a:solidFill>
              </a:rPr>
              <a:t>Diretora de Benefícios</a:t>
            </a:r>
            <a:r>
              <a:rPr lang="pt-BR" sz="5600" dirty="0">
                <a:solidFill>
                  <a:schemeClr val="tx1"/>
                </a:solidFill>
              </a:rPr>
              <a:t>: </a:t>
            </a:r>
          </a:p>
          <a:p>
            <a:r>
              <a:rPr lang="pt-BR" sz="5600" dirty="0" err="1">
                <a:solidFill>
                  <a:schemeClr val="tx1"/>
                </a:solidFill>
              </a:rPr>
              <a:t>Elizangela</a:t>
            </a:r>
            <a:r>
              <a:rPr lang="pt-BR" sz="5600" dirty="0">
                <a:solidFill>
                  <a:schemeClr val="tx1"/>
                </a:solidFill>
              </a:rPr>
              <a:t> de Andrade de Souza</a:t>
            </a:r>
          </a:p>
          <a:p>
            <a:r>
              <a:rPr lang="pt-BR" sz="5600" dirty="0">
                <a:solidFill>
                  <a:schemeClr val="tx1"/>
                </a:solidFill>
              </a:rPr>
              <a:t> </a:t>
            </a:r>
          </a:p>
          <a:p>
            <a:r>
              <a:rPr lang="pt-BR" sz="5600" b="1" dirty="0">
                <a:solidFill>
                  <a:schemeClr val="tx1"/>
                </a:solidFill>
              </a:rPr>
              <a:t>Advogado:</a:t>
            </a:r>
            <a:r>
              <a:rPr lang="pt-BR" sz="5600" dirty="0">
                <a:solidFill>
                  <a:schemeClr val="tx1"/>
                </a:solidFill>
              </a:rPr>
              <a:t> </a:t>
            </a:r>
          </a:p>
          <a:p>
            <a:r>
              <a:rPr lang="pt-BR" sz="5600" dirty="0">
                <a:solidFill>
                  <a:schemeClr val="tx1"/>
                </a:solidFill>
              </a:rPr>
              <a:t>Lucas </a:t>
            </a:r>
            <a:r>
              <a:rPr lang="pt-BR" sz="5600" dirty="0" err="1">
                <a:solidFill>
                  <a:schemeClr val="tx1"/>
                </a:solidFill>
              </a:rPr>
              <a:t>Scagliusi</a:t>
            </a:r>
            <a:r>
              <a:rPr lang="pt-BR" sz="5600" dirty="0">
                <a:solidFill>
                  <a:schemeClr val="tx1"/>
                </a:solidFill>
              </a:rPr>
              <a:t> Miguel</a:t>
            </a:r>
          </a:p>
          <a:p>
            <a:r>
              <a:rPr lang="pt-BR" sz="5600" dirty="0">
                <a:solidFill>
                  <a:schemeClr val="tx1"/>
                </a:solidFill>
              </a:rPr>
              <a:t> </a:t>
            </a:r>
          </a:p>
          <a:p>
            <a:r>
              <a:rPr lang="pt-BR" sz="5600" b="1" dirty="0">
                <a:solidFill>
                  <a:schemeClr val="tx1"/>
                </a:solidFill>
              </a:rPr>
              <a:t>Contadora:</a:t>
            </a:r>
            <a:endParaRPr lang="pt-BR" sz="5600" dirty="0">
              <a:solidFill>
                <a:schemeClr val="tx1"/>
              </a:solidFill>
            </a:endParaRPr>
          </a:p>
          <a:p>
            <a:r>
              <a:rPr lang="pt-BR" sz="5600" dirty="0" err="1">
                <a:solidFill>
                  <a:schemeClr val="tx1"/>
                </a:solidFill>
              </a:rPr>
              <a:t>Marilene</a:t>
            </a:r>
            <a:r>
              <a:rPr lang="pt-BR" sz="5600" dirty="0">
                <a:solidFill>
                  <a:schemeClr val="tx1"/>
                </a:solidFill>
              </a:rPr>
              <a:t> Gonzaga</a:t>
            </a:r>
          </a:p>
          <a:p>
            <a:endParaRPr lang="pt-BR" sz="5600" dirty="0">
              <a:solidFill>
                <a:schemeClr val="tx1"/>
              </a:solidFill>
            </a:endParaRPr>
          </a:p>
          <a:p>
            <a:r>
              <a:rPr lang="pt-BR" sz="5600" b="1" dirty="0">
                <a:solidFill>
                  <a:schemeClr val="tx1"/>
                </a:solidFill>
              </a:rPr>
              <a:t>Agente Administrativo:</a:t>
            </a:r>
            <a:endParaRPr lang="pt-BR" sz="5600" dirty="0">
              <a:solidFill>
                <a:schemeClr val="tx1"/>
              </a:solidFill>
            </a:endParaRPr>
          </a:p>
          <a:p>
            <a:r>
              <a:rPr lang="pt-BR" sz="5600" dirty="0" err="1">
                <a:solidFill>
                  <a:schemeClr val="tx1"/>
                </a:solidFill>
              </a:rPr>
              <a:t>Marciel</a:t>
            </a:r>
            <a:r>
              <a:rPr lang="pt-BR" sz="5600" dirty="0">
                <a:solidFill>
                  <a:schemeClr val="tx1"/>
                </a:solidFill>
              </a:rPr>
              <a:t> Berlim</a:t>
            </a:r>
          </a:p>
          <a:p>
            <a:r>
              <a:rPr lang="pt-BR" sz="5600" dirty="0"/>
              <a:t> </a:t>
            </a:r>
          </a:p>
          <a:p>
            <a:endParaRPr lang="pt-BR" sz="5600" dirty="0"/>
          </a:p>
          <a:p>
            <a:r>
              <a:rPr lang="pt-BR" sz="5600" dirty="0"/>
              <a:t> 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000496" y="2028758"/>
            <a:ext cx="980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Equipe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24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2"/>
          <p:cNvPicPr/>
          <p:nvPr/>
        </p:nvPicPr>
        <p:blipFill>
          <a:blip r:embed="rId2">
            <a:lum bright="70000" contrast="-70000"/>
          </a:blip>
          <a:stretch/>
        </p:blipFill>
        <p:spPr>
          <a:xfrm>
            <a:off x="0" y="1571612"/>
            <a:ext cx="9144000" cy="5286388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Imagem 3" descr="Ipreve logo (transp).png"/>
          <p:cNvPicPr/>
          <p:nvPr/>
        </p:nvPicPr>
        <p:blipFill>
          <a:blip r:embed="rId4"/>
          <a:srcRect l="2500" t="7000" r="62083" b="14500"/>
          <a:stretch>
            <a:fillRect/>
          </a:stretch>
        </p:blipFill>
        <p:spPr>
          <a:xfrm>
            <a:off x="140665" y="142852"/>
            <a:ext cx="1216625" cy="1128584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63649" y="214290"/>
            <a:ext cx="13509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07366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Georgia" pitchFamily="18" charset="0"/>
                <a:cs typeface="Arial" pitchFamily="34" charset="0"/>
              </a:rPr>
              <a:t>IPREVE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25549" y="597606"/>
            <a:ext cx="131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rPr>
              <a:t>Instituto de Previdência Social dos Servidores Públicos do Município de Barra Velha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24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FC52059-B6AC-43FA-9AA3-F2D2081E7A0E}"/>
              </a:ext>
            </a:extLst>
          </p:cNvPr>
          <p:cNvSpPr txBox="1"/>
          <p:nvPr/>
        </p:nvSpPr>
        <p:spPr>
          <a:xfrm>
            <a:off x="571472" y="2346980"/>
            <a:ext cx="464347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pt-BR" sz="2000" b="1" spc="-1" dirty="0">
                <a:solidFill>
                  <a:schemeClr val="accent6">
                    <a:lumMod val="50000"/>
                  </a:schemeClr>
                </a:solidFill>
              </a:rPr>
              <a:t>        Conselho Deliberativo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2000" b="1" spc="-1" dirty="0">
              <a:solidFill>
                <a:schemeClr val="accent6">
                  <a:lumMod val="50000"/>
                </a:schemeClr>
              </a:solidFill>
            </a:endParaRPr>
          </a:p>
          <a:p>
            <a:pPr marL="289710" indent="-28575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ea typeface="DejaVu Sans"/>
              </a:rPr>
              <a:t>Eliane Maria Mello;  </a:t>
            </a:r>
            <a:endParaRPr lang="pt-BR" sz="2000" b="0" strike="noStrike" spc="-1" dirty="0"/>
          </a:p>
          <a:p>
            <a:pPr marL="289710" indent="-28575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t-BR" sz="2000" b="0" strike="noStrike" spc="-1" dirty="0" err="1">
                <a:solidFill>
                  <a:srgbClr val="000000"/>
                </a:solidFill>
                <a:ea typeface="DejaVu Sans"/>
              </a:rPr>
              <a:t>Dulceléia</a:t>
            </a:r>
            <a:r>
              <a:rPr lang="pt-BR" sz="2000" b="0" strike="noStrike" spc="-1" dirty="0">
                <a:solidFill>
                  <a:srgbClr val="000000"/>
                </a:solidFill>
                <a:ea typeface="DejaVu Sans"/>
              </a:rPr>
              <a:t> da Rosa Malheiros;</a:t>
            </a:r>
            <a:endParaRPr lang="pt-BR" sz="2000" b="0" strike="noStrike" spc="-1" dirty="0"/>
          </a:p>
          <a:p>
            <a:pPr marL="289710" indent="-28575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t-BR" sz="2000" b="0" strike="noStrike" spc="-1" dirty="0" err="1">
                <a:solidFill>
                  <a:srgbClr val="000000"/>
                </a:solidFill>
                <a:ea typeface="DejaVu Sans"/>
              </a:rPr>
              <a:t>Jacinda</a:t>
            </a:r>
            <a:r>
              <a:rPr lang="pt-BR" sz="2000" b="0" strike="noStrike" spc="-1" dirty="0">
                <a:solidFill>
                  <a:srgbClr val="000000"/>
                </a:solidFill>
                <a:ea typeface="DejaVu Sans"/>
              </a:rPr>
              <a:t> Maria D. Padilha;</a:t>
            </a:r>
            <a:endParaRPr lang="pt-BR" sz="2000" b="0" strike="noStrike" spc="-1" dirty="0"/>
          </a:p>
          <a:p>
            <a:pPr marL="289710" indent="-28575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ea typeface="DejaVu Sans"/>
              </a:rPr>
              <a:t>Luciana Maria da Costa;</a:t>
            </a:r>
            <a:endParaRPr lang="pt-BR" sz="2000" b="0" strike="noStrike" spc="-1" dirty="0"/>
          </a:p>
          <a:p>
            <a:pPr marL="289710" indent="-28575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t-BR" sz="2000" b="0" strike="noStrike" spc="-1" dirty="0" err="1">
                <a:solidFill>
                  <a:srgbClr val="000000"/>
                </a:solidFill>
                <a:ea typeface="DejaVu Sans"/>
              </a:rPr>
              <a:t>Marcia</a:t>
            </a:r>
            <a:r>
              <a:rPr lang="pt-BR" sz="2000" b="0" strike="noStrike" spc="-1" dirty="0">
                <a:solidFill>
                  <a:srgbClr val="000000"/>
                </a:solidFill>
                <a:ea typeface="DejaVu Sans"/>
              </a:rPr>
              <a:t> Nunes Silveira;</a:t>
            </a:r>
            <a:endParaRPr lang="pt-BR" sz="2000" b="0" strike="noStrike" spc="-1" dirty="0"/>
          </a:p>
          <a:p>
            <a:pPr marL="289710" indent="-28575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t-BR" sz="2000" spc="-1" dirty="0">
                <a:solidFill>
                  <a:srgbClr val="000000"/>
                </a:solidFill>
                <a:ea typeface="DejaVu Sans"/>
              </a:rPr>
              <a:t>Luciana </a:t>
            </a:r>
            <a:r>
              <a:rPr lang="pt-BR" sz="2000" spc="-1" dirty="0" err="1">
                <a:solidFill>
                  <a:srgbClr val="000000"/>
                </a:solidFill>
                <a:ea typeface="DejaVu Sans"/>
              </a:rPr>
              <a:t>Erbs</a:t>
            </a:r>
            <a:r>
              <a:rPr lang="pt-BR" sz="2000" spc="-1" dirty="0">
                <a:solidFill>
                  <a:srgbClr val="000000"/>
                </a:solidFill>
                <a:ea typeface="DejaVu Sans"/>
              </a:rPr>
              <a:t> da Costa </a:t>
            </a:r>
            <a:r>
              <a:rPr lang="pt-BR" sz="2000" spc="-1" dirty="0" err="1">
                <a:solidFill>
                  <a:srgbClr val="000000"/>
                </a:solidFill>
                <a:ea typeface="DejaVu Sans"/>
              </a:rPr>
              <a:t>Kochhann</a:t>
            </a:r>
            <a:r>
              <a:rPr lang="pt-BR" sz="2000" spc="-1" dirty="0">
                <a:solidFill>
                  <a:srgbClr val="000000"/>
                </a:solidFill>
                <a:ea typeface="DejaVu Sans"/>
              </a:rPr>
              <a:t>; </a:t>
            </a:r>
          </a:p>
          <a:p>
            <a:pPr marL="289710" indent="-28575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t-BR" sz="2000" spc="-1" dirty="0" err="1">
                <a:solidFill>
                  <a:srgbClr val="000000"/>
                </a:solidFill>
                <a:ea typeface="DejaVu Sans"/>
              </a:rPr>
              <a:t>Rubia</a:t>
            </a:r>
            <a:r>
              <a:rPr lang="pt-BR" sz="2000" spc="-1" dirty="0">
                <a:solidFill>
                  <a:srgbClr val="000000"/>
                </a:solidFill>
                <a:ea typeface="DejaVu Sans"/>
              </a:rPr>
              <a:t> Fernanda Alves;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FC52059-B6AC-43FA-9AA3-F2D2081E7A0E}"/>
              </a:ext>
            </a:extLst>
          </p:cNvPr>
          <p:cNvSpPr txBox="1"/>
          <p:nvPr/>
        </p:nvSpPr>
        <p:spPr>
          <a:xfrm>
            <a:off x="5143504" y="2374653"/>
            <a:ext cx="34290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pt-BR" sz="2000" b="1" spc="-1" dirty="0">
                <a:solidFill>
                  <a:schemeClr val="accent6">
                    <a:lumMod val="50000"/>
                  </a:schemeClr>
                </a:solidFill>
              </a:rPr>
              <a:t>            Conselho Fiscal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2000" b="1" spc="-1" dirty="0">
              <a:solidFill>
                <a:schemeClr val="accent6">
                  <a:lumMod val="50000"/>
                </a:schemeClr>
              </a:solidFill>
            </a:endParaRPr>
          </a:p>
          <a:p>
            <a:pPr marL="746910" lvl="1" indent="-28575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t-BR" sz="2000" spc="-1" dirty="0">
                <a:solidFill>
                  <a:srgbClr val="000000"/>
                </a:solidFill>
              </a:rPr>
              <a:t>Jonas Nestor da Silva;</a:t>
            </a:r>
          </a:p>
          <a:p>
            <a:pPr marL="746910" lvl="1" indent="-28575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t-BR" sz="2000" spc="-1" dirty="0" err="1">
                <a:solidFill>
                  <a:srgbClr val="000000"/>
                </a:solidFill>
              </a:rPr>
              <a:t>Ednéia</a:t>
            </a:r>
            <a:r>
              <a:rPr lang="pt-BR" sz="2000" spc="-1" dirty="0">
                <a:solidFill>
                  <a:srgbClr val="000000"/>
                </a:solidFill>
              </a:rPr>
              <a:t> Tomaz;</a:t>
            </a:r>
          </a:p>
          <a:p>
            <a:pPr marL="746910" lvl="1" indent="-28575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t-BR" sz="2000" spc="-1" dirty="0" err="1">
                <a:solidFill>
                  <a:srgbClr val="000000"/>
                </a:solidFill>
              </a:rPr>
              <a:t>Taísa</a:t>
            </a:r>
            <a:r>
              <a:rPr lang="pt-BR" sz="2000" spc="-1" dirty="0">
                <a:solidFill>
                  <a:srgbClr val="000000"/>
                </a:solidFill>
              </a:rPr>
              <a:t> Soares;</a:t>
            </a:r>
          </a:p>
          <a:p>
            <a:pPr marL="746910" lvl="1" indent="-28575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t-BR" sz="2000" spc="-1" dirty="0">
                <a:solidFill>
                  <a:srgbClr val="000000"/>
                </a:solidFill>
              </a:rPr>
              <a:t>Janete Maria Bernardo</a:t>
            </a:r>
            <a:endParaRPr lang="pt-BR" sz="2000" spc="-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2"/>
          <p:cNvPicPr/>
          <p:nvPr/>
        </p:nvPicPr>
        <p:blipFill>
          <a:blip r:embed="rId2">
            <a:lum bright="70000" contrast="-70000"/>
          </a:blip>
          <a:stretch/>
        </p:blipFill>
        <p:spPr>
          <a:xfrm>
            <a:off x="0" y="1571612"/>
            <a:ext cx="9144000" cy="5286388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Imagem 3" descr="Ipreve logo (transp).png"/>
          <p:cNvPicPr/>
          <p:nvPr/>
        </p:nvPicPr>
        <p:blipFill>
          <a:blip r:embed="rId4"/>
          <a:srcRect l="2500" t="7000" r="62083" b="14500"/>
          <a:stretch>
            <a:fillRect/>
          </a:stretch>
        </p:blipFill>
        <p:spPr>
          <a:xfrm>
            <a:off x="140665" y="142852"/>
            <a:ext cx="1216625" cy="1128584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63649" y="214290"/>
            <a:ext cx="13509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07366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Georgia" pitchFamily="18" charset="0"/>
                <a:cs typeface="Arial" pitchFamily="34" charset="0"/>
              </a:rPr>
              <a:t>IPREVE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25549" y="597606"/>
            <a:ext cx="131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rPr>
              <a:t>Instituto de Previdência Social dos Servidores Públicos do Município de Barra Velha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24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3773492" y="1714488"/>
            <a:ext cx="1441450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BR" sz="32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Editorial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C52059-B6AC-43FA-9AA3-F2D2081E7A0E}"/>
              </a:ext>
            </a:extLst>
          </p:cNvPr>
          <p:cNvSpPr txBox="1"/>
          <p:nvPr/>
        </p:nvSpPr>
        <p:spPr>
          <a:xfrm>
            <a:off x="571472" y="2346980"/>
            <a:ext cx="82153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pt-BR" sz="2000" b="1" spc="-1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endParaRPr lang="pt-BR" sz="2000" spc="-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FC52059-B6AC-43FA-9AA3-F2D2081E7A0E}"/>
              </a:ext>
            </a:extLst>
          </p:cNvPr>
          <p:cNvSpPr txBox="1"/>
          <p:nvPr/>
        </p:nvSpPr>
        <p:spPr>
          <a:xfrm>
            <a:off x="571472" y="2346980"/>
            <a:ext cx="81439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Os recursos do IPREVE são aplicados respeitando os princípios de segurança, legalidade, liquidez e eficiência. A diretoria do RPPS, assessorada pela SMI Consultoria de investimentos, vem buscando estratégias para que as necessidades atuariais do Instituto sejam alcançadas de acordo com os prazos estabelecidos.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O ano de 2024 foi positivo para os recursos financeiros do IPREVE apesar de ficar um pouco abaixo da meta estabelecida em termos de investimentos. A meta de rentabilidade que era de 10,03% teve como resultado 9,25%, gerando uma rentabilidade de R$ 7.677.543,52 para o aumento do patrimônio do IPREVE.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No que se refere aos indicadores econômicos, no fechamento de dezembro, as bolsas globais registraram um desempenho negativo, com juros futuros em alta e fortalecimento do dólar. O resultado é reflexo das incertezas sobre a trajetória da inflação nos Estados Unidos e a atuação do Federal Reserve na política monetária em 2025.</a:t>
            </a:r>
            <a:endParaRPr lang="pt-BR" sz="1400" dirty="0">
              <a:solidFill>
                <a:srgbClr val="FF0000"/>
              </a:solidFill>
            </a:endParaRP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No setor jurídico, notou-se maior número de diligências do TCE/SC a respeito de esclarecimentos sobre mudanças de cargos durante a vida funcional dos aposentados, que se aposentam em cargos diversos para os quais prestaram concurso público, caracterizando irregularidade constitucional, ensejando a denegação do registro e anulação do ato. No que tange às demandas judicial e administrativa, mantiveram constância em relação ao ano de 2023.  </a:t>
            </a:r>
            <a:endParaRPr lang="pt-BR" sz="1400" spc="-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2"/>
          <p:cNvPicPr/>
          <p:nvPr/>
        </p:nvPicPr>
        <p:blipFill>
          <a:blip r:embed="rId2">
            <a:lum bright="70000" contrast="-70000"/>
          </a:blip>
          <a:stretch/>
        </p:blipFill>
        <p:spPr>
          <a:xfrm>
            <a:off x="0" y="1571612"/>
            <a:ext cx="9144000" cy="5286388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Imagem 3" descr="Ipreve logo (transp).png"/>
          <p:cNvPicPr/>
          <p:nvPr/>
        </p:nvPicPr>
        <p:blipFill>
          <a:blip r:embed="rId4"/>
          <a:srcRect l="2500" t="7000" r="62083" b="14500"/>
          <a:stretch>
            <a:fillRect/>
          </a:stretch>
        </p:blipFill>
        <p:spPr>
          <a:xfrm>
            <a:off x="140665" y="142852"/>
            <a:ext cx="1216625" cy="1128584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63649" y="214290"/>
            <a:ext cx="13509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07366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Georgia" pitchFamily="18" charset="0"/>
                <a:cs typeface="Arial" pitchFamily="34" charset="0"/>
              </a:rPr>
              <a:t>IPREVE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25549" y="597606"/>
            <a:ext cx="131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rPr>
              <a:t>Instituto de Previdência Social dos Servidores Públicos do Município de Barra Velha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24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3714744" y="2000240"/>
            <a:ext cx="1928826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BR" sz="3200" b="1" kern="10" spc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Concurso´Público</a:t>
            </a:r>
            <a:endParaRPr lang="pt-BR" sz="32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FC52059-B6AC-43FA-9AA3-F2D2081E7A0E}"/>
              </a:ext>
            </a:extLst>
          </p:cNvPr>
          <p:cNvSpPr txBox="1"/>
          <p:nvPr/>
        </p:nvSpPr>
        <p:spPr>
          <a:xfrm>
            <a:off x="4357686" y="2786058"/>
            <a:ext cx="342902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spc="-1" dirty="0">
                <a:solidFill>
                  <a:schemeClr val="accent6">
                    <a:lumMod val="50000"/>
                  </a:schemeClr>
                </a:solidFill>
              </a:rPr>
              <a:t>Como resultado do concurso público de 2022 tivemos a nomeação da Contadora Viviane </a:t>
            </a:r>
            <a:r>
              <a:rPr lang="pt-BR" sz="1400" spc="-1" dirty="0" err="1">
                <a:solidFill>
                  <a:schemeClr val="accent6">
                    <a:lumMod val="50000"/>
                  </a:schemeClr>
                </a:solidFill>
              </a:rPr>
              <a:t>Carine</a:t>
            </a:r>
            <a:r>
              <a:rPr lang="pt-BR" sz="1400" spc="-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1400" spc="-1" dirty="0" err="1">
                <a:solidFill>
                  <a:schemeClr val="accent6">
                    <a:lumMod val="50000"/>
                  </a:schemeClr>
                </a:solidFill>
              </a:rPr>
              <a:t>Brunetto</a:t>
            </a:r>
            <a:r>
              <a:rPr lang="pt-BR" sz="1400" spc="-1" dirty="0">
                <a:solidFill>
                  <a:schemeClr val="accent6">
                    <a:lumMod val="50000"/>
                  </a:schemeClr>
                </a:solidFill>
              </a:rPr>
              <a:t>,  que tomou posse e entrou em exercício em junho de 2023, porem devido a nomeação em outro concurso público pediu sua exoneração. </a:t>
            </a:r>
          </a:p>
          <a:p>
            <a:pPr algn="just"/>
            <a:endParaRPr lang="pt-BR" sz="1400" spc="-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BR" sz="1400" spc="-1" dirty="0">
                <a:solidFill>
                  <a:schemeClr val="accent6">
                    <a:lumMod val="50000"/>
                  </a:schemeClr>
                </a:solidFill>
              </a:rPr>
              <a:t>Com isso, de acordo com as normas legais, o IPREVE nomeou </a:t>
            </a:r>
            <a:r>
              <a:rPr lang="pt-BR" sz="1400" spc="-1" dirty="0" err="1">
                <a:solidFill>
                  <a:schemeClr val="accent6">
                    <a:lumMod val="50000"/>
                  </a:schemeClr>
                </a:solidFill>
              </a:rPr>
              <a:t>Marilene</a:t>
            </a:r>
            <a:r>
              <a:rPr lang="pt-BR" sz="1400" spc="-1" dirty="0">
                <a:solidFill>
                  <a:schemeClr val="accent6">
                    <a:lumMod val="50000"/>
                  </a:schemeClr>
                </a:solidFill>
              </a:rPr>
              <a:t> Gonzaga,  segunda colocada no concurso, para ocupar o cargo de Contadora, sendo empossada e entrando em exercício em novembro de 2023, sendo hoje a atual contadora do Instituto. </a:t>
            </a:r>
          </a:p>
        </p:txBody>
      </p:sp>
      <p:pic>
        <p:nvPicPr>
          <p:cNvPr id="10" name="Imagem 9" descr="Slide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524" y="3000372"/>
            <a:ext cx="3564410" cy="19935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2"/>
          <p:cNvPicPr/>
          <p:nvPr/>
        </p:nvPicPr>
        <p:blipFill>
          <a:blip r:embed="rId2">
            <a:lum bright="70000" contrast="-70000"/>
          </a:blip>
          <a:stretch/>
        </p:blipFill>
        <p:spPr>
          <a:xfrm>
            <a:off x="0" y="1357298"/>
            <a:ext cx="9144000" cy="5500726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Imagem 3" descr="Ipreve logo (transp).png"/>
          <p:cNvPicPr/>
          <p:nvPr/>
        </p:nvPicPr>
        <p:blipFill>
          <a:blip r:embed="rId4"/>
          <a:srcRect l="2500" t="7000" r="62083" b="14500"/>
          <a:stretch>
            <a:fillRect/>
          </a:stretch>
        </p:blipFill>
        <p:spPr>
          <a:xfrm>
            <a:off x="140665" y="142852"/>
            <a:ext cx="1216625" cy="1128584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63649" y="214290"/>
            <a:ext cx="13509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07366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Georgia" pitchFamily="18" charset="0"/>
                <a:cs typeface="Arial" pitchFamily="34" charset="0"/>
              </a:rPr>
              <a:t>IPREVE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25549" y="597606"/>
            <a:ext cx="131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rPr>
              <a:t>Instituto de Previdência Social dos Servidores Públicos do Município de Barra Velha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24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071802" y="1638290"/>
            <a:ext cx="2781302" cy="219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BR" sz="32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IPREVE em Números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00034" y="2192529"/>
            <a:ext cx="407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Distribuição da Carteira de Investimentos - Dez/2024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072198" y="2192529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Por Segmento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036" y="2681308"/>
            <a:ext cx="36766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657912"/>
            <a:ext cx="3289835" cy="262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2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0" y="1571612"/>
            <a:ext cx="9144000" cy="5286388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Imagem 3" descr="Ipreve logo (transp).png"/>
          <p:cNvPicPr/>
          <p:nvPr/>
        </p:nvPicPr>
        <p:blipFill>
          <a:blip r:embed="rId5"/>
          <a:srcRect l="2500" t="7000" r="62083" b="14500"/>
          <a:stretch>
            <a:fillRect/>
          </a:stretch>
        </p:blipFill>
        <p:spPr>
          <a:xfrm>
            <a:off x="140665" y="142852"/>
            <a:ext cx="1216625" cy="1128584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63649" y="214290"/>
            <a:ext cx="13509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07366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Georgia" pitchFamily="18" charset="0"/>
                <a:cs typeface="Arial" pitchFamily="34" charset="0"/>
              </a:rPr>
              <a:t>IPREVE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25549" y="597606"/>
            <a:ext cx="131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rPr>
              <a:t>Instituto de Previdência Social dos Servidores Públicos do Município de Barra Velha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24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071802" y="2066918"/>
            <a:ext cx="2781302" cy="219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BR" sz="32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IPREVE em Números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00298" y="2764033"/>
            <a:ext cx="407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Histórico de Rentabilidade dos Investimentos</a:t>
            </a:r>
          </a:p>
        </p:txBody>
      </p:sp>
      <p:graphicFrame>
        <p:nvGraphicFramePr>
          <p:cNvPr id="14" name="Table 6"/>
          <p:cNvGraphicFramePr/>
          <p:nvPr/>
        </p:nvGraphicFramePr>
        <p:xfrm>
          <a:off x="785786" y="3286124"/>
          <a:ext cx="7572428" cy="2452136"/>
        </p:xfrm>
        <a:graphic>
          <a:graphicData uri="http://schemas.openxmlformats.org/drawingml/2006/table">
            <a:tbl>
              <a:tblPr/>
              <a:tblGrid>
                <a:gridCol w="1708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2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432F2F"/>
                          </a:solidFill>
                          <a:latin typeface="Rockwell"/>
                        </a:rPr>
                        <a:t>Ano</a:t>
                      </a:r>
                      <a:endParaRPr lang="pt-BR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solidFill>
                      <a:srgbClr val="E8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2020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solidFill>
                      <a:srgbClr val="E8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2021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solidFill>
                      <a:srgbClr val="E8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432F2F"/>
                          </a:solidFill>
                          <a:latin typeface="Rockwell"/>
                        </a:rPr>
                        <a:t>2022</a:t>
                      </a:r>
                      <a:endParaRPr lang="pt-BR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solidFill>
                      <a:srgbClr val="E8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2023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solidFill>
                      <a:srgbClr val="E8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2024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solidFill>
                      <a:srgbClr val="E8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(%)</a:t>
                      </a:r>
                      <a:endParaRPr lang="pt-BR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META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11,77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16,19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11,10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8,61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10,03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(%) RENTABILIDADE</a:t>
                      </a:r>
                      <a:endParaRPr lang="pt-BR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4,60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0,22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7,92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12,45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9,25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(R$) RENTABILIDADE</a:t>
                      </a:r>
                      <a:endParaRPr lang="pt-BR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1.795.759,64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157.963,47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4.071.996,19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432F2F"/>
                          </a:solidFill>
                          <a:latin typeface="Rockwell"/>
                        </a:rPr>
                        <a:t>7.824.669,59</a:t>
                      </a:r>
                      <a:endParaRPr lang="pt-BR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432F2F"/>
                          </a:solidFill>
                          <a:latin typeface="Rockwell"/>
                        </a:rPr>
                        <a:t>7.677.543,52</a:t>
                      </a:r>
                      <a:endParaRPr lang="pt-BR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55D5D"/>
                      </a:solidFill>
                    </a:lnL>
                    <a:lnR w="12240">
                      <a:solidFill>
                        <a:srgbClr val="855D5D"/>
                      </a:solidFill>
                    </a:lnR>
                    <a:lnT w="12240">
                      <a:solidFill>
                        <a:srgbClr val="855D5D"/>
                      </a:solidFill>
                    </a:lnT>
                    <a:lnB w="12240">
                      <a:solidFill>
                        <a:srgbClr val="855D5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2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0" y="1428736"/>
            <a:ext cx="9144000" cy="5429264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Imagem 3" descr="Ipreve logo (transp).png"/>
          <p:cNvPicPr/>
          <p:nvPr/>
        </p:nvPicPr>
        <p:blipFill>
          <a:blip r:embed="rId5"/>
          <a:srcRect l="2500" t="7000" r="62083" b="14500"/>
          <a:stretch>
            <a:fillRect/>
          </a:stretch>
        </p:blipFill>
        <p:spPr>
          <a:xfrm>
            <a:off x="140665" y="142852"/>
            <a:ext cx="1216625" cy="1128584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63649" y="214290"/>
            <a:ext cx="13509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07366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Georgia" pitchFamily="18" charset="0"/>
                <a:cs typeface="Arial" pitchFamily="34" charset="0"/>
              </a:rPr>
              <a:t>IPREVE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25549" y="597606"/>
            <a:ext cx="131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rPr>
              <a:t>Instituto de Previdência Social dos Servidores Públicos do Município de Barra Velha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24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433772" y="1709728"/>
            <a:ext cx="2781302" cy="219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BR" sz="32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IPREVE em Números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57224" y="2214554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Receitas x Despesas – Acumulado 2024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642910" y="2643182"/>
          <a:ext cx="3714776" cy="3883736"/>
        </p:xfrm>
        <a:graphic>
          <a:graphicData uri="http://schemas.openxmlformats.org/drawingml/2006/table">
            <a:tbl>
              <a:tblPr/>
              <a:tblGrid>
                <a:gridCol w="1884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547"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00" dirty="0">
                          <a:latin typeface="Arial"/>
                          <a:ea typeface="Times New Roman"/>
                          <a:cs typeface="Arial"/>
                        </a:rPr>
                        <a:t>A) RECEITAS</a:t>
                      </a:r>
                      <a:endParaRPr lang="pt-BR" sz="12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00" dirty="0">
                          <a:latin typeface="Arial"/>
                          <a:ea typeface="Times New Roman"/>
                          <a:cs typeface="Arial"/>
                        </a:rPr>
                        <a:t>Acumulado </a:t>
                      </a:r>
                      <a:endParaRPr lang="pt-BR" sz="12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 dirty="0">
                          <a:latin typeface="Arial"/>
                          <a:ea typeface="Times New Roman"/>
                          <a:cs typeface="Arial"/>
                        </a:rPr>
                        <a:t>Contribuição Patronal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10.952.566,55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>
                          <a:latin typeface="Arial"/>
                          <a:ea typeface="Times New Roman"/>
                          <a:cs typeface="Arial"/>
                        </a:rPr>
                        <a:t>Contribuição Segurados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6.960.647,41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>
                          <a:latin typeface="Arial"/>
                          <a:ea typeface="Times New Roman"/>
                          <a:cs typeface="Arial"/>
                        </a:rPr>
                        <a:t>Aporte Municipal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7.081.804,41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604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 dirty="0" err="1">
                          <a:latin typeface="Arial"/>
                          <a:ea typeface="Times New Roman"/>
                          <a:cs typeface="Arial"/>
                        </a:rPr>
                        <a:t>Rend</a:t>
                      </a:r>
                      <a:r>
                        <a:rPr lang="pt-BR" sz="1000" kern="100" dirty="0">
                          <a:latin typeface="Arial"/>
                          <a:ea typeface="Times New Roman"/>
                          <a:cs typeface="Arial"/>
                        </a:rPr>
                        <a:t>. Aplicações Financeiras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3.217.769,09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>
                          <a:latin typeface="Arial"/>
                          <a:ea typeface="Times New Roman"/>
                          <a:cs typeface="Arial"/>
                        </a:rPr>
                        <a:t>Acordo CadPrev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1.201.460,44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>
                          <a:latin typeface="Arial"/>
                          <a:ea typeface="Times New Roman"/>
                          <a:cs typeface="Arial"/>
                        </a:rPr>
                        <a:t>Comprev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1.265.057,62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292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 dirty="0">
                          <a:latin typeface="Arial"/>
                          <a:ea typeface="Times New Roman"/>
                          <a:cs typeface="Arial"/>
                        </a:rPr>
                        <a:t>Outras receitas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214.829,67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759"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00" dirty="0">
                          <a:latin typeface="Arial"/>
                          <a:ea typeface="Times New Roman"/>
                          <a:cs typeface="Arial"/>
                        </a:rPr>
                        <a:t>Total A</a:t>
                      </a:r>
                      <a:endParaRPr lang="pt-BR" sz="12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30.894.135,19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125"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00" dirty="0">
                          <a:latin typeface="Arial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pt-BR" sz="1200" b="1" kern="100" baseline="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200" b="1" kern="100" dirty="0">
                          <a:latin typeface="Arial"/>
                          <a:ea typeface="Times New Roman"/>
                          <a:cs typeface="Arial"/>
                        </a:rPr>
                        <a:t>DESPESAS</a:t>
                      </a:r>
                      <a:endParaRPr lang="pt-BR" sz="12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00" dirty="0">
                          <a:latin typeface="Arial"/>
                          <a:ea typeface="Times New Roman"/>
                          <a:cs typeface="Arial"/>
                        </a:rPr>
                        <a:t>Acumulado</a:t>
                      </a:r>
                      <a:endParaRPr lang="pt-BR" sz="12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759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>
                          <a:latin typeface="Arial"/>
                          <a:ea typeface="Times New Roman"/>
                          <a:cs typeface="Arial"/>
                        </a:rPr>
                        <a:t>Folha Aposentados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10.062.737,23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759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 dirty="0">
                          <a:latin typeface="Arial"/>
                          <a:ea typeface="Times New Roman"/>
                          <a:cs typeface="Arial"/>
                        </a:rPr>
                        <a:t>Folha Pensionistas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1.235.245,64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759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>
                          <a:latin typeface="Arial"/>
                          <a:ea typeface="Times New Roman"/>
                          <a:cs typeface="Arial"/>
                        </a:rPr>
                        <a:t>Folha Administração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495.156,09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165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 dirty="0">
                          <a:latin typeface="Arial"/>
                          <a:ea typeface="Times New Roman"/>
                          <a:cs typeface="Arial"/>
                        </a:rPr>
                        <a:t>Compensação Previdenciária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25.311,50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759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 dirty="0">
                          <a:latin typeface="Arial"/>
                          <a:ea typeface="Times New Roman"/>
                          <a:cs typeface="Arial"/>
                        </a:rPr>
                        <a:t>Manutenção IPREVE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739.507,02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00" dirty="0">
                          <a:latin typeface="Arial"/>
                          <a:ea typeface="Times New Roman"/>
                          <a:cs typeface="Arial"/>
                        </a:rPr>
                        <a:t>Total B</a:t>
                      </a:r>
                      <a:endParaRPr lang="pt-BR" sz="12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</a:t>
                      </a:r>
                      <a: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12.670.166,82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195"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00" dirty="0">
                          <a:latin typeface="Arial"/>
                          <a:ea typeface="Times New Roman"/>
                          <a:cs typeface="Arial"/>
                        </a:rPr>
                        <a:t>Superávit A- B</a:t>
                      </a:r>
                      <a:endParaRPr lang="pt-BR" sz="12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18.223.968,37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714876" y="3429000"/>
          <a:ext cx="4013200" cy="3071834"/>
        </p:xfrm>
        <a:graphic>
          <a:graphicData uri="http://schemas.openxmlformats.org/drawingml/2006/table">
            <a:tbl>
              <a:tblPr/>
              <a:tblGrid>
                <a:gridCol w="225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870"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00" dirty="0">
                          <a:latin typeface="Arial"/>
                          <a:ea typeface="Times New Roman"/>
                          <a:cs typeface="Arial"/>
                        </a:rPr>
                        <a:t>A) Contas Correntes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00" dirty="0">
                          <a:latin typeface="Arial"/>
                          <a:ea typeface="Times New Roman"/>
                          <a:cs typeface="Arial"/>
                        </a:rPr>
                        <a:t>R$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 kern="100" dirty="0">
                          <a:latin typeface="Source Serif Pro"/>
                          <a:ea typeface="Constantia"/>
                          <a:cs typeface="Times New Roman"/>
                        </a:rPr>
                        <a:t>Banco do Brasil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 kern="100" dirty="0">
                          <a:latin typeface="Source Serif Pro"/>
                          <a:ea typeface="Constantia"/>
                          <a:cs typeface="Times New Roman"/>
                        </a:rPr>
                        <a:t>0,00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78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>
                          <a:latin typeface="Arial"/>
                          <a:ea typeface="Times New Roman"/>
                          <a:cs typeface="Arial"/>
                        </a:rPr>
                        <a:t>Caixa Econômica Federal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kern="100" dirty="0">
                          <a:latin typeface="Arial"/>
                          <a:ea typeface="Constantia"/>
                          <a:cs typeface="Times New Roman"/>
                        </a:rPr>
                        <a:t>76.843,98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pt-BR" sz="1000" b="1" kern="100">
                          <a:latin typeface="Arial"/>
                          <a:ea typeface="Times New Roman"/>
                          <a:cs typeface="Arial"/>
                        </a:rPr>
                        <a:t>Total A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kern="100" dirty="0">
                          <a:latin typeface="Arial"/>
                          <a:ea typeface="Times New Roman"/>
                          <a:cs typeface="Arial"/>
                        </a:rPr>
                        <a:t>76.843,98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00">
                          <a:latin typeface="Arial"/>
                          <a:ea typeface="Times New Roman"/>
                          <a:cs typeface="Arial"/>
                        </a:rPr>
                        <a:t>B) Aplicações Financeiras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00" dirty="0">
                          <a:latin typeface="Arial"/>
                          <a:ea typeface="Times New Roman"/>
                          <a:cs typeface="Arial"/>
                        </a:rPr>
                        <a:t>R$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>
                          <a:latin typeface="Arial"/>
                          <a:ea typeface="Times New Roman"/>
                          <a:cs typeface="Arial"/>
                        </a:rPr>
                        <a:t>Caixa Econômica Federal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22.866.362,83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>
                          <a:latin typeface="Arial"/>
                          <a:ea typeface="Times New Roman"/>
                          <a:cs typeface="Arial"/>
                        </a:rPr>
                        <a:t>Banco do Brasil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8.551.048,62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>
                          <a:latin typeface="Arial"/>
                          <a:ea typeface="Times New Roman"/>
                          <a:cs typeface="Arial"/>
                        </a:rPr>
                        <a:t>Títulos Públicos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66.984.156,35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>
                          <a:latin typeface="Arial"/>
                          <a:ea typeface="Times New Roman"/>
                          <a:cs typeface="Arial"/>
                        </a:rPr>
                        <a:t>Daycoval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659.702,45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/>
                      <a:r>
                        <a:rPr lang="pt-BR" sz="1000" kern="100">
                          <a:latin typeface="Arial"/>
                          <a:ea typeface="Times New Roman"/>
                          <a:cs typeface="Arial"/>
                        </a:rPr>
                        <a:t>Banco Itaú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424.713,04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87">
                <a:tc>
                  <a:txBody>
                    <a:bodyPr/>
                    <a:lstStyle/>
                    <a:p>
                      <a:pPr algn="ctr"/>
                      <a:r>
                        <a:rPr lang="pt-BR" sz="1000" b="1" kern="100">
                          <a:latin typeface="Arial"/>
                          <a:ea typeface="Times New Roman"/>
                          <a:cs typeface="Arial"/>
                        </a:rPr>
                        <a:t>Total B</a:t>
                      </a:r>
                      <a:endParaRPr lang="pt-BR" sz="1100" kern="10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99.485.983,27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00" dirty="0">
                          <a:latin typeface="Arial"/>
                          <a:ea typeface="Times New Roman"/>
                          <a:cs typeface="Arial"/>
                        </a:rPr>
                        <a:t>Total A + B</a:t>
                      </a:r>
                      <a:endParaRPr lang="pt-BR" sz="1100" kern="100" dirty="0">
                        <a:latin typeface="Arial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99.562.827,25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5214942" y="3000372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Recursos Financeiros – Dez/2024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2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0" y="1500174"/>
            <a:ext cx="9144000" cy="5500702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Imagem 3" descr="Ipreve logo (transp).png"/>
          <p:cNvPicPr/>
          <p:nvPr/>
        </p:nvPicPr>
        <p:blipFill>
          <a:blip r:embed="rId5"/>
          <a:srcRect l="2500" t="7000" r="62083" b="14500"/>
          <a:stretch>
            <a:fillRect/>
          </a:stretch>
        </p:blipFill>
        <p:spPr>
          <a:xfrm>
            <a:off x="140665" y="142852"/>
            <a:ext cx="1216625" cy="1128584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63649" y="214290"/>
            <a:ext cx="13509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07366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Georgia" pitchFamily="18" charset="0"/>
                <a:cs typeface="Arial" pitchFamily="34" charset="0"/>
              </a:rPr>
              <a:t>IPREVE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25549" y="597606"/>
            <a:ext cx="131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rPr>
              <a:t>Instituto de Previdência Social dos Servidores Públicos do Município de Barra Velha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24"/>
              </a:avLst>
            </a:prstTxWarp>
          </a:bodyPr>
          <a:lstStyle/>
          <a:p>
            <a:pPr algn="ctr" rtl="0"/>
            <a:r>
              <a:rPr lang="pt-BR" sz="3600" kern="10" spc="-36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InfoPreve</a:t>
            </a:r>
            <a:endParaRPr lang="pt-BR" sz="3600" kern="10" spc="-36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107763" dir="81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928662" y="1938330"/>
            <a:ext cx="226218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BR" sz="32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Congressos e Eventos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D988157-E6B6-487C-953C-3F17720E53E0}"/>
              </a:ext>
            </a:extLst>
          </p:cNvPr>
          <p:cNvSpPr/>
          <p:nvPr/>
        </p:nvSpPr>
        <p:spPr>
          <a:xfrm>
            <a:off x="357158" y="5286388"/>
            <a:ext cx="34290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O 12º Congresso Brasileiro de Conselheiros de RPPS que aconteceu  na  cidade de Aracaju/SE nos dias </a:t>
            </a:r>
          </a:p>
          <a:p>
            <a:pPr algn="ctr">
              <a:lnSpc>
                <a:spcPct val="100000"/>
              </a:lnSpc>
            </a:pPr>
            <a:r>
              <a:rPr lang="pt-BR" sz="1400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06 a 08/11/2024)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79F28CA-8180-4005-9F65-2766AC6ADFA9}"/>
              </a:ext>
            </a:extLst>
          </p:cNvPr>
          <p:cNvSpPr/>
          <p:nvPr/>
        </p:nvSpPr>
        <p:spPr>
          <a:xfrm>
            <a:off x="5072066" y="6072206"/>
            <a:ext cx="331709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Oficina Técnica Nacional do COMPREV , dias 10 e 11/07/2024, em São Jose dos Campos/SP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798041"/>
            <a:ext cx="2714644" cy="241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/>
          <p:nvPr/>
        </p:nvPicPr>
        <p:blipFill>
          <a:blip r:embed="rId7"/>
          <a:stretch/>
        </p:blipFill>
        <p:spPr>
          <a:xfrm>
            <a:off x="4857752" y="4673246"/>
            <a:ext cx="3618360" cy="1398960"/>
          </a:xfrm>
          <a:prstGeom prst="rect">
            <a:avLst/>
          </a:prstGeom>
          <a:ln w="9525"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1714488"/>
            <a:ext cx="2933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tângulo 20"/>
          <p:cNvSpPr/>
          <p:nvPr/>
        </p:nvSpPr>
        <p:spPr>
          <a:xfrm>
            <a:off x="4357718" y="361903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Curso de atualização e preparatório para a Certificação Profissional dos Conselheiros.</a:t>
            </a:r>
          </a:p>
          <a:p>
            <a:pPr algn="ctr"/>
            <a:r>
              <a:rPr lang="pt-BR" sz="1400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Dias 16 e 17/07/2024 em Balneário Camboriú/SC.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972</Words>
  <Application>Microsoft Office PowerPoint</Application>
  <PresentationFormat>Apresentação na tela (4:3)</PresentationFormat>
  <Paragraphs>212</Paragraphs>
  <Slides>12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Calisto MT</vt:lpstr>
      <vt:lpstr>DejaVu Sans</vt:lpstr>
      <vt:lpstr>Georgia</vt:lpstr>
      <vt:lpstr>Rockwell</vt:lpstr>
      <vt:lpstr>Source Serif Pro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User</cp:lastModifiedBy>
  <cp:revision>55</cp:revision>
  <dcterms:created xsi:type="dcterms:W3CDTF">2024-03-20T21:27:39Z</dcterms:created>
  <dcterms:modified xsi:type="dcterms:W3CDTF">2025-07-17T20:56:18Z</dcterms:modified>
</cp:coreProperties>
</file>